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384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83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15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3689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908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900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101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94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67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11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426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68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0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96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54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19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630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29E51A0-66C3-49B1-B87D-BDF35254E23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32DD37A-163A-4F5E-A32D-D7B5BB37B9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627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  <p:sldLayoutId id="21474839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526B17-825F-48C3-96AD-CCF70DD80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804" y="1983274"/>
            <a:ext cx="9144000" cy="2387600"/>
          </a:xfrm>
        </p:spPr>
        <p:txBody>
          <a:bodyPr/>
          <a:lstStyle/>
          <a:p>
            <a:pPr algn="ctr"/>
            <a:r>
              <a:rPr lang="pl-PL" sz="6000" b="1" dirty="0">
                <a:latin typeface="Oyko Bold" panose="00000800000000000000" pitchFamily="50" charset="-18"/>
              </a:rPr>
              <a:t>Program kursu maturalnego z HISTORII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B0E9B2-CE47-4ED2-84F3-B228A11F2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975" y="4963992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>
                <a:solidFill>
                  <a:schemeClr val="bg1"/>
                </a:solidFill>
                <a:latin typeface="Oyko Bold" panose="00000800000000000000" pitchFamily="50" charset="-18"/>
              </a:rPr>
              <a:t>MATURA 2022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D66B7EE-CA78-4420-BFAC-0308BAF15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81"/>
            <a:ext cx="2136711" cy="154269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D084A8B-187E-46F4-94C7-EDE803D6B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711" y="315736"/>
            <a:ext cx="2304660" cy="1201320"/>
          </a:xfrm>
          <a:prstGeom prst="rect">
            <a:avLst/>
          </a:prstGeom>
        </p:spPr>
      </p:pic>
      <p:pic>
        <p:nvPicPr>
          <p:cNvPr id="1026" name="Picture 2" descr="facebook-icon-preview-1 - PARTNER BUD Generalny Wykonawca Inwestycji">
            <a:extLst>
              <a:ext uri="{FF2B5EF4-FFF2-40B4-BE49-F238E27FC236}">
                <a16:creationId xmlns:a16="http://schemas.microsoft.com/office/drawing/2014/main" id="{EDA92F1F-F42A-4E0A-8DD0-A31E7530B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240" y="487273"/>
            <a:ext cx="382556" cy="44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likacja Instagram w App Store">
            <a:extLst>
              <a:ext uri="{FF2B5EF4-FFF2-40B4-BE49-F238E27FC236}">
                <a16:creationId xmlns:a16="http://schemas.microsoft.com/office/drawing/2014/main" id="{6AB2F925-CDD2-48B9-8E54-412430E72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743" y="1057428"/>
            <a:ext cx="369053" cy="41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kona Internet Symbol Strona Internetowa Kula Ziemska Znak Ilustracja  Wektor - Illustration of logo, komputer: 97282062">
            <a:extLst>
              <a:ext uri="{FF2B5EF4-FFF2-40B4-BE49-F238E27FC236}">
                <a16:creationId xmlns:a16="http://schemas.microsoft.com/office/drawing/2014/main" id="{34270D46-56B0-4F39-8E2F-2DDC3B76F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392" y="783020"/>
            <a:ext cx="371762" cy="37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567BF1FD-6BFD-4AA1-B995-2A2414E5DE64}"/>
              </a:ext>
            </a:extLst>
          </p:cNvPr>
          <p:cNvSpPr txBox="1"/>
          <p:nvPr/>
        </p:nvSpPr>
        <p:spPr>
          <a:xfrm>
            <a:off x="5355772" y="518924"/>
            <a:ext cx="244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chemeClr val="bg1"/>
                </a:solidFill>
                <a:latin typeface="Oyko Bold" panose="00000800000000000000" pitchFamily="50" charset="-18"/>
              </a:rPr>
              <a:t>@InstytutHistoriiAP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6E9B338-E215-4C41-BE55-9D9CC52F62E0}"/>
              </a:ext>
            </a:extLst>
          </p:cNvPr>
          <p:cNvSpPr txBox="1"/>
          <p:nvPr/>
        </p:nvSpPr>
        <p:spPr>
          <a:xfrm>
            <a:off x="5355772" y="1049545"/>
            <a:ext cx="258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chemeClr val="bg1"/>
                </a:solidFill>
                <a:latin typeface="Oyko Bold" panose="00000800000000000000" pitchFamily="50" charset="-18"/>
              </a:rPr>
              <a:t>@instytuthistorii_ap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3C215B8-CB57-4B7A-87AA-916F6898E9B9}"/>
              </a:ext>
            </a:extLst>
          </p:cNvPr>
          <p:cNvSpPr txBox="1"/>
          <p:nvPr/>
        </p:nvSpPr>
        <p:spPr>
          <a:xfrm>
            <a:off x="8223196" y="785450"/>
            <a:ext cx="21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chemeClr val="bg1"/>
                </a:solidFill>
                <a:latin typeface="Oyko Bold" panose="00000800000000000000" pitchFamily="50" charset="-18"/>
              </a:rPr>
              <a:t>www.ih.apsl.edu.pl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95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02D8C2-C2E9-411A-B406-58597F5E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dirty="0">
                <a:solidFill>
                  <a:schemeClr val="bg1"/>
                </a:solidFill>
                <a:latin typeface="Oyko Bold" panose="00000800000000000000" pitchFamily="50" charset="-18"/>
              </a:rPr>
              <a:t>Bloki tematyczne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468744-0384-461B-AA40-CD86C474E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46591"/>
          </a:xfrm>
        </p:spPr>
        <p:txBody>
          <a:bodyPr>
            <a:normAutofit fontScale="25000" lnSpcReduction="20000"/>
          </a:bodyPr>
          <a:lstStyle/>
          <a:p>
            <a:pPr indent="449580" algn="just">
              <a:lnSpc>
                <a:spcPct val="150000"/>
              </a:lnSpc>
            </a:pPr>
            <a:r>
              <a:rPr lang="pl-PL" sz="9600" dirty="0">
                <a:solidFill>
                  <a:srgbClr val="7030A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III. Dzieje nowożytne: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Odkrycia geograficzne i europejski kolonializm doby nowożytnej.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w XVI–XVII w.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Rzeczpospolita w okresie renesansu i demokracji szlacheckiej.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Rzeczpospolita Obojga Narodów w XVII w. Ustrój, społeczeństwo i kultura.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Oświecenie, absolutyzm oświecony i rewolucje XVIII w.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Rzeczpospolita w XVIII w. Reformy oświeceniowe i rozbiory.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054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709276-C11C-4DBB-AE7E-9D3BFA4AA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dirty="0">
                <a:solidFill>
                  <a:schemeClr val="bg1"/>
                </a:solidFill>
                <a:latin typeface="Oyko Bold" panose="00000800000000000000" pitchFamily="50" charset="-18"/>
              </a:rPr>
              <a:t>Bloki tematyczne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A0EAD8-E360-45F9-B8D9-8331CE7B7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830" y="2724798"/>
            <a:ext cx="8825659" cy="3416300"/>
          </a:xfrm>
        </p:spPr>
        <p:txBody>
          <a:bodyPr>
            <a:normAutofit fontScale="25000" lnSpcReduction="20000"/>
          </a:bodyPr>
          <a:lstStyle/>
          <a:p>
            <a:pPr indent="449580" algn="just">
              <a:lnSpc>
                <a:spcPct val="150000"/>
              </a:lnSpc>
            </a:pPr>
            <a:r>
              <a:rPr lang="pl-PL" sz="9600" dirty="0">
                <a:solidFill>
                  <a:srgbClr val="7030A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IV. Wiek XIX: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napoleońska.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i Stany Zjednoczone w epoce rewolucji przemysłowej.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Ideologie XIX w.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Walka o niepodległość Polski w okresie niewoli narodowej.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Społeczeństwo polskie w okresie zaborów w XIX w.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72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i świat w XIX w.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81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780DF9-7F1E-4639-8DAE-1F1A9B3A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dirty="0">
                <a:solidFill>
                  <a:schemeClr val="bg1"/>
                </a:solidFill>
                <a:latin typeface="Oyko Bold" panose="00000800000000000000" pitchFamily="50" charset="-18"/>
              </a:rPr>
              <a:t>Bloki tematyczne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E9944-3545-47D3-AE77-B0B9904EB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145" y="2220686"/>
            <a:ext cx="8825659" cy="4562669"/>
          </a:xfrm>
        </p:spPr>
        <p:txBody>
          <a:bodyPr>
            <a:normAutofit fontScale="25000" lnSpcReduction="20000"/>
          </a:bodyPr>
          <a:lstStyle/>
          <a:p>
            <a:pPr indent="449580" algn="just">
              <a:lnSpc>
                <a:spcPct val="150000"/>
              </a:lnSpc>
            </a:pPr>
            <a:r>
              <a:rPr lang="pl-PL" sz="9600" dirty="0">
                <a:solidFill>
                  <a:srgbClr val="7030A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V. Wiek XX: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I wojna światowa i rewolucje w Rosji.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Kryzys demokracji i systemy totalitarne.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i świat między wojnami. Społeczeństwo, gospodarka, kultura.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Odbudowa niepodległości i życie polityczne II Rzeczypospolitej.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II Rzeczpospolita. Społeczeństwo, gospodarka, kultura.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i świat podczas II wojny światowej.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pod okupacją niemiecką i Holokaust.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Okupacja niemiecka i radziecka na ziemiach polskich.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i świat w okresie rywalizacji ZSRR i Stanów Zjednoczonych.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endParaRPr lang="pl-PL" sz="72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endParaRPr lang="pl-PL" sz="72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endParaRPr lang="pl-PL" sz="6400" dirty="0"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3450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00271B-700E-48B9-99D8-79990A44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dirty="0">
                <a:solidFill>
                  <a:schemeClr val="bg1"/>
                </a:solidFill>
                <a:latin typeface="Oyko Bold" panose="00000800000000000000" pitchFamily="50" charset="-18"/>
              </a:rPr>
              <a:t>Bloki tematyczne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A7515B-6D0C-4DC5-8C57-6AACC301F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095" y="2323581"/>
            <a:ext cx="8825659" cy="4534419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>
                <a:solidFill>
                  <a:srgbClr val="7030A0"/>
                </a:solidFill>
                <a:latin typeface="Oyko Bold" panose="00000800000000000000" pitchFamily="50" charset="-18"/>
              </a:rPr>
              <a:t>V. Wiek XX: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 startAt="10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Rozpad systemu kolonialnego.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 startAt="10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Chiny po II wojnie światowej.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 startAt="10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Środkowo-Wschodnia po II wojnie światowej.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 startAt="10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Polska w latach 1944-1948.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 startAt="10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Polska w latach 1948-1956.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 startAt="10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Polska w latach 1956-1980.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 startAt="10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Polska w latach 1980–1989.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 startAt="10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Narodziny III Rzeczypospolitej.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 startAt="10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Przemiany cywilizacyjne w drugiej połowie XX w.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 startAt="10"/>
            </a:pPr>
            <a:endParaRPr lang="pl-PL" sz="64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957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3CF14F-83BC-4A8B-B764-B3FDD0A4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76304"/>
            <a:ext cx="8761413" cy="706964"/>
          </a:xfrm>
        </p:spPr>
        <p:txBody>
          <a:bodyPr/>
          <a:lstStyle/>
          <a:p>
            <a:pPr algn="ctr"/>
            <a:r>
              <a:rPr lang="pl-PL" sz="4400" dirty="0">
                <a:solidFill>
                  <a:schemeClr val="bg1"/>
                </a:solidFill>
                <a:latin typeface="Oyko Bold" panose="00000800000000000000" pitchFamily="50" charset="-18"/>
              </a:rPr>
              <a:t>Orientacyjny podział godzin kursu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7E30C-043E-4F3A-957A-A9B85CC8E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3540"/>
            <a:ext cx="8825659" cy="4207848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Całość kursu obejmuje 42 godziny. </a:t>
            </a:r>
          </a:p>
          <a:p>
            <a:endParaRPr lang="pl-PL" sz="1900" b="1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Segoe UI Historic" panose="020B0502040204020203" pitchFamily="34" charset="0"/>
            </a:endParaRPr>
          </a:p>
          <a:p>
            <a:r>
              <a:rPr lang="pl-PL" sz="2400" b="1" dirty="0">
                <a:solidFill>
                  <a:schemeClr val="tx1"/>
                </a:solidFill>
                <a:latin typeface="Oyko Bold" panose="00000800000000000000" pitchFamily="50" charset="-18"/>
                <a:cs typeface="Segoe UI Historic" panose="020B0502040204020203" pitchFamily="34" charset="0"/>
              </a:rPr>
              <a:t>Podział godzinowy na poszczególne bloki tematyczne: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pl-PL" sz="1900" dirty="0">
                <a:solidFill>
                  <a:srgbClr val="7030A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Blok I: </a:t>
            </a:r>
            <a:r>
              <a:rPr lang="pl-PL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Starożytność (6 godzin),</a:t>
            </a:r>
            <a:endParaRPr lang="pl-PL" sz="19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pl-PL" sz="1900" dirty="0">
                <a:solidFill>
                  <a:srgbClr val="7030A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Blok II: </a:t>
            </a:r>
            <a:r>
              <a:rPr lang="pl-PL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Średniowiecze (8 godzin),</a:t>
            </a:r>
            <a:endParaRPr lang="pl-PL" sz="19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pl-PL" sz="1900" dirty="0">
                <a:solidFill>
                  <a:srgbClr val="7030A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Blok III: </a:t>
            </a:r>
            <a:r>
              <a:rPr lang="pl-PL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Dzieje nowożytne (8 godzin),</a:t>
            </a:r>
            <a:endParaRPr lang="pl-PL" sz="19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pl-PL" sz="1900" dirty="0">
                <a:solidFill>
                  <a:srgbClr val="7030A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Blok IV: </a:t>
            </a:r>
            <a:r>
              <a:rPr lang="pl-PL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Wiek XIX (8 godzin),</a:t>
            </a:r>
            <a:endParaRPr lang="pl-PL" sz="19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pl-PL" sz="1900" dirty="0">
                <a:solidFill>
                  <a:srgbClr val="7030A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Blok V: </a:t>
            </a:r>
            <a:r>
              <a:rPr lang="pl-PL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Wiek XX (12 godzin).</a:t>
            </a:r>
            <a:endParaRPr lang="pl-PL" sz="19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473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4CDC14-6930-463F-98EE-DF359B90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b="1" dirty="0">
                <a:latin typeface="Oyko Bold" panose="00000800000000000000" pitchFamily="50" charset="-18"/>
              </a:rPr>
              <a:t>Spis treści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2B00C8-1411-4482-BFED-AB63F3E29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874088"/>
            <a:ext cx="8825659" cy="34163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Oyko Bold" panose="00000800000000000000" pitchFamily="50" charset="-18"/>
              </a:rPr>
              <a:t>Cel projektu i sposób nauczania</a:t>
            </a:r>
          </a:p>
          <a:p>
            <a:pPr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Oyko Bold" panose="00000800000000000000" pitchFamily="50" charset="-18"/>
              </a:rPr>
              <a:t>Pożądane rezultaty</a:t>
            </a:r>
          </a:p>
          <a:p>
            <a:pPr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Oyko Bold" panose="00000800000000000000" pitchFamily="50" charset="-18"/>
              </a:rPr>
              <a:t>Ogólne wymagania egzaminacyjne na maturze z historii       w 2022 roku</a:t>
            </a:r>
          </a:p>
          <a:p>
            <a:pPr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Oyko Bold" panose="00000800000000000000" pitchFamily="50" charset="-18"/>
              </a:rPr>
              <a:t>Rodzaje zadań na egzaminie maturalnym</a:t>
            </a:r>
          </a:p>
          <a:p>
            <a:pPr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Oyko Bold" panose="00000800000000000000" pitchFamily="50" charset="-18"/>
              </a:rPr>
              <a:t>Bloki tematyczne </a:t>
            </a:r>
          </a:p>
          <a:p>
            <a:pPr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Oyko Bold" panose="00000800000000000000" pitchFamily="50" charset="-18"/>
              </a:rPr>
              <a:t>Orientacyjny podział godzin kursu</a:t>
            </a:r>
          </a:p>
        </p:txBody>
      </p:sp>
    </p:spTree>
    <p:extLst>
      <p:ext uri="{BB962C8B-B14F-4D97-AF65-F5344CB8AC3E}">
        <p14:creationId xmlns:p14="http://schemas.microsoft.com/office/powerpoint/2010/main" val="159893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2BED9B-959A-4800-A1D6-859D0B39B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800" dirty="0">
                <a:latin typeface="Oyko Bold" panose="00000800000000000000" pitchFamily="50" charset="-18"/>
              </a:rPr>
              <a:t>Cel projektu i sposób nauczania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6B4DA3-BA5F-4503-B2BD-BDD29ADD5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81943"/>
            <a:ext cx="8825659" cy="360317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00000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Ostatnia powtórka z historii jest kursem przeznaczonym dla maturzystów, a jego celem jest </a:t>
            </a:r>
            <a:r>
              <a:rPr lang="pl-PL" dirty="0">
                <a:solidFill>
                  <a:srgbClr val="00000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powtórzenie i usystematyzowanie materiału z zakresu dziejów powszechnych i historii Polski, realizowanego w dotychczasowych etapach edukacji. </a:t>
            </a:r>
          </a:p>
          <a:p>
            <a:endParaRPr lang="pl-PL" dirty="0">
              <a:solidFill>
                <a:srgbClr val="000000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pl-PL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Oferowane w ramach kursu wykłady skupią się na:</a:t>
            </a:r>
            <a:endParaRPr lang="pl-PL" sz="18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powtórzeniu oraz uporządkowaniu materiału,</a:t>
            </a:r>
            <a:endParaRPr lang="pl-PL" sz="18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Segoe UI Historic" panose="020B0502040204020203" pitchFamily="34" charset="0"/>
              </a:rPr>
              <a:t>omówieniu problematycznych zadań z lat poprzednich.</a:t>
            </a:r>
          </a:p>
          <a:p>
            <a:pPr algn="l">
              <a:lnSpc>
                <a:spcPct val="150000"/>
              </a:lnSpc>
              <a:buFont typeface="+mj-lt"/>
              <a:buAutoNum type="arabicPeriod"/>
            </a:pPr>
            <a:endParaRPr lang="pl-PL" sz="18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endParaRPr lang="pl-PL" dirty="0">
              <a:solidFill>
                <a:srgbClr val="000000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endParaRPr lang="pl-PL" sz="2800" dirty="0">
              <a:effectLst/>
              <a:latin typeface="Oyko Bold" panose="00000800000000000000" pitchFamily="50" charset="-18"/>
              <a:ea typeface="Times New Roman" panose="02020603050405020304" pitchFamily="18" charset="0"/>
            </a:endParaRPr>
          </a:p>
          <a:p>
            <a:endParaRPr lang="pl-PL" dirty="0">
              <a:latin typeface="Oyko Bold" panose="000008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1470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6C750C-4173-48D2-B0EB-9CFB9361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dirty="0">
                <a:latin typeface="Oyko Bold" panose="00000800000000000000" pitchFamily="50" charset="-18"/>
              </a:rPr>
              <a:t>Pożądane rezultaty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7A4805-C834-41EC-A6AB-35B00F185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715208"/>
            <a:ext cx="8825659" cy="407747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Oyko Bold" panose="00000800000000000000" pitchFamily="50" charset="-18"/>
              </a:rPr>
              <a:t>powtórzenie i usystematyzowanie wiedzy potrzebnej do pomyślnego zdania egzaminu maturalnego z historii</a:t>
            </a:r>
          </a:p>
          <a:p>
            <a:r>
              <a:rPr lang="pl-PL" dirty="0">
                <a:solidFill>
                  <a:schemeClr val="tx1"/>
                </a:solidFill>
                <a:latin typeface="Oyko Bold" panose="00000800000000000000" pitchFamily="50" charset="-18"/>
              </a:rPr>
              <a:t>zapoznanie maturzystów z zadaniami, z którymi będą mieli do czynienia podczas egzaminu dojrzałości</a:t>
            </a:r>
          </a:p>
          <a:p>
            <a:r>
              <a:rPr lang="pl-PL" dirty="0">
                <a:solidFill>
                  <a:schemeClr val="tx1"/>
                </a:solidFill>
                <a:latin typeface="Oyko Bold" panose="00000800000000000000" pitchFamily="50" charset="-18"/>
              </a:rPr>
              <a:t>ukierunkowanie kursantów jak prawidłowo korzystać ze źródeł zawartych w arkuszu maturalnym </a:t>
            </a:r>
          </a:p>
          <a:p>
            <a:r>
              <a:rPr lang="pl-PL" dirty="0">
                <a:solidFill>
                  <a:schemeClr val="tx1"/>
                </a:solidFill>
                <a:latin typeface="Oyko Bold" panose="00000800000000000000" pitchFamily="50" charset="-18"/>
              </a:rPr>
              <a:t>zapoznanie maturzystów z prawidłowymi sposobami formułowania odpowiedzi na pytania znajdujące się w arkuszu egzaminacyjnym</a:t>
            </a:r>
          </a:p>
          <a:p>
            <a:r>
              <a:rPr lang="pl-PL" dirty="0">
                <a:solidFill>
                  <a:schemeClr val="tx1"/>
                </a:solidFill>
                <a:latin typeface="Oyko Bold" panose="00000800000000000000" pitchFamily="50" charset="-18"/>
              </a:rPr>
              <a:t>przedstawienie wymagań i sposobów prawidłowego napisania wypracowania na wybrany przez maturzystę temat zaproponowany w arkuszu egzaminacyjnym</a:t>
            </a:r>
          </a:p>
        </p:txBody>
      </p:sp>
    </p:spTree>
    <p:extLst>
      <p:ext uri="{BB962C8B-B14F-4D97-AF65-F5344CB8AC3E}">
        <p14:creationId xmlns:p14="http://schemas.microsoft.com/office/powerpoint/2010/main" val="411152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36B797-BB19-4B20-95AA-8977441C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  <a:latin typeface="Oyko Bold" panose="00000800000000000000" pitchFamily="50" charset="-18"/>
              </a:rPr>
              <a:t>Ogólne wymagania egzaminacyjne na maturze z historii w 2022 roku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A77F4F-5FB8-4742-88E1-1A94A63F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66178"/>
            <a:ext cx="9377265" cy="40119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I. Chronologia historyczna</a:t>
            </a:r>
            <a:r>
              <a:rPr lang="pl-PL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Zdający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porządkuje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synchronizuje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wydarzenia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historii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powszechnej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oraz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dziejów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ojczystych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dostrzega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zmiennośc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dynamike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wydarzen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́ w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dziejach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także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ciągłośc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procesów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historycznych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pl-PL" sz="18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interpretacja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historyczna</a:t>
            </a:r>
            <a:r>
              <a:rPr lang="pl-PL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Zdający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analizuje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wydarzenia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zjawiska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procesy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historyczne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kontekście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epoki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dostrzega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zależności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pomiędzy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różnymi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dziedzinami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życia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społecznego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rozpoznaje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rodzaje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źródeł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ocenia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przydatnośc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źródła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wyjaśnienia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problemu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historycznego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dostrzega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wielośc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perspektyw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badawczych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oraz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wielorakie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interpretacje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historii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ich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przyczyny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pl-PL" sz="18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757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7BFC41-89D2-43E7-91AC-5E65C4AA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  <a:latin typeface="Oyko Bold" panose="00000800000000000000" pitchFamily="50" charset="-18"/>
              </a:rPr>
              <a:t>Ogólne wymagania egzaminacyjne na maturze z historii w 2022 roku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F08C88-80DE-47B2-869B-04DED843D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170035"/>
            <a:ext cx="8825659" cy="254699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Tworzenie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narracji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historycznej</a:t>
            </a:r>
            <a:r>
              <a:rPr lang="pl-PL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Zdający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tworzy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narracje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̨ historyczną w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ujęciu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przekrojowym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lub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problemowym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dostrzega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problem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buduje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argumentacje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̨,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uwzględniając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różne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aspekty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procesu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historycznego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dokonuje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selekcji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hierarchizacji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oraz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integruje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pozyskane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informacje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różnych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źródeł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wiedzy</a:t>
            </a:r>
            <a:r>
              <a:rPr lang="en-AU" sz="18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pl-PL" dirty="0">
              <a:solidFill>
                <a:schemeClr val="tx1"/>
              </a:solidFill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pl-PL" sz="18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644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EAF99-DDBE-42E4-9E09-38D09CEE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dirty="0">
                <a:solidFill>
                  <a:schemeClr val="bg1"/>
                </a:solidFill>
                <a:latin typeface="Oyko Bold" panose="00000800000000000000" pitchFamily="50" charset="-18"/>
              </a:rPr>
              <a:t>Rodzaje zadań na egzaminie maturalnym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223989-358A-4D0D-9F66-25D1D1759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28855"/>
            <a:ext cx="8825659" cy="397458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Arkusz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egzaminacyjny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historii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będzie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zawierał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około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25–26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zadań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19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Przy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numerze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każdego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podana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będzie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maksymalna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liczba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punktów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którą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można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uzyskać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poprawne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rozwiązanie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Wynik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egzaminu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podawany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jest </a:t>
            </a:r>
            <a:r>
              <a:rPr lang="pl-PL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procentach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9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l-PL" sz="19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egzaminie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maturalnym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uczeń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zmierzy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się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także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wypracowaniem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dotyczącym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historii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powszechnej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lub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historii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b="1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Polski</a:t>
            </a:r>
            <a:r>
              <a:rPr lang="en-AU" sz="1900" b="1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1900" b="1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wyboru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będzie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jeden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pięciu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zapr</a:t>
            </a:r>
            <a:r>
              <a:rPr lang="pl-PL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oponowanych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tematów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które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mogą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dotyczyć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starożytności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średniowiecza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nowożytności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historii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XIX w.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oraz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historii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XX w.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Niektórym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tematom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arkuszu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może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towarzyszyć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materiał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900" dirty="0" err="1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źródłowy</a:t>
            </a:r>
            <a:r>
              <a:rPr lang="en-AU" sz="19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9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pl-PL" sz="1800" dirty="0">
              <a:solidFill>
                <a:schemeClr val="tx1"/>
              </a:solidFill>
              <a:effectLst/>
              <a:latin typeface="Oyko Bold" panose="00000800000000000000" pitchFamily="50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3956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840B52-3E16-41BE-B616-0A7E052DF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dirty="0">
                <a:solidFill>
                  <a:schemeClr val="bg1"/>
                </a:solidFill>
                <a:latin typeface="Oyko Bold" panose="00000800000000000000" pitchFamily="50" charset="-18"/>
              </a:rPr>
              <a:t>Bloki tematyczne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77ACB5-08E5-49C8-B091-CF204DB5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976" y="2818104"/>
            <a:ext cx="8825659" cy="4039896"/>
          </a:xfrm>
        </p:spPr>
        <p:txBody>
          <a:bodyPr>
            <a:normAutofit/>
          </a:bodyPr>
          <a:lstStyle/>
          <a:p>
            <a:pPr marL="1200150" indent="-857250" algn="just">
              <a:lnSpc>
                <a:spcPct val="120000"/>
              </a:lnSpc>
            </a:pPr>
            <a:r>
              <a:rPr lang="pl-PL" sz="2800" dirty="0">
                <a:solidFill>
                  <a:srgbClr val="7030A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I. Starożytność:</a:t>
            </a:r>
          </a:p>
          <a:p>
            <a:pPr marL="1257300" indent="-914400">
              <a:lnSpc>
                <a:spcPct val="12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Cywilizacje Bliskiego Wschodu. </a:t>
            </a:r>
          </a:p>
          <a:p>
            <a:pPr marL="1257300" indent="-914400" algn="just">
              <a:lnSpc>
                <a:spcPct val="12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Społeczeństwo, życie polityczne i kultura starożytnej Grecji. </a:t>
            </a:r>
          </a:p>
          <a:p>
            <a:pPr marL="1257300" indent="-914400" algn="just">
              <a:lnSpc>
                <a:spcPct val="12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Ekspansja w świecie greckim i rzymskim. </a:t>
            </a:r>
          </a:p>
          <a:p>
            <a:pPr marL="1257300" indent="-914400" algn="just">
              <a:lnSpc>
                <a:spcPct val="12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Społeczeństwo, życie polityczne i kultura starożytnego Rzymu.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2155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7910D3-6636-42F6-AD2E-3C0A8FA10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dirty="0">
                <a:solidFill>
                  <a:schemeClr val="bg1"/>
                </a:solidFill>
                <a:latin typeface="Oyko Bold" panose="00000800000000000000" pitchFamily="50" charset="-18"/>
              </a:rPr>
              <a:t>Bloki tematyczne</a:t>
            </a:r>
            <a:endParaRPr lang="pl-PL" sz="5400" b="1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AF0084-39F8-47DD-B6AA-E77F4E0DE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72613"/>
            <a:ext cx="8825659" cy="4273420"/>
          </a:xfrm>
        </p:spPr>
        <p:txBody>
          <a:bodyPr>
            <a:normAutofit fontScale="25000" lnSpcReduction="20000"/>
          </a:bodyPr>
          <a:lstStyle/>
          <a:p>
            <a:pPr indent="449580" algn="just">
              <a:lnSpc>
                <a:spcPct val="150000"/>
              </a:lnSpc>
            </a:pPr>
            <a:r>
              <a:rPr lang="pl-PL" sz="9600" dirty="0">
                <a:solidFill>
                  <a:srgbClr val="7030A0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II. Średniowiecze: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Bizancjum i Zachód a świat islamu.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wczesnego średniowiecza.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w okresie krucjat.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Polska w okresie wczesnopiastowskim.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Polska w okresie rozbicia dzielnicowego.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Europa późnego średniowiecza.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Polska w XIV–XV w. </a:t>
            </a:r>
          </a:p>
          <a:p>
            <a:pPr marL="148590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pl-PL" sz="6400" dirty="0">
                <a:solidFill>
                  <a:schemeClr val="tx1"/>
                </a:solidFill>
                <a:effectLst/>
                <a:latin typeface="Oyko Bold" panose="00000800000000000000" pitchFamily="50" charset="-18"/>
                <a:ea typeface="Times New Roman" panose="02020603050405020304" pitchFamily="18" charset="0"/>
              </a:rPr>
              <a:t>Kultura średniowiecza.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9305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Fioletowy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124</TotalTime>
  <Words>842</Words>
  <Application>Microsoft Office PowerPoint</Application>
  <PresentationFormat>Panoramiczny</PresentationFormat>
  <Paragraphs>107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Oyko Bold</vt:lpstr>
      <vt:lpstr>Wingdings 3</vt:lpstr>
      <vt:lpstr>Jon (sala konferencyjna)</vt:lpstr>
      <vt:lpstr>Program kursu maturalnego z HISTORII</vt:lpstr>
      <vt:lpstr>Spis treści</vt:lpstr>
      <vt:lpstr>Cel projektu i sposób nauczania</vt:lpstr>
      <vt:lpstr>Pożądane rezultaty</vt:lpstr>
      <vt:lpstr>Ogólne wymagania egzaminacyjne na maturze z historii w 2022 roku </vt:lpstr>
      <vt:lpstr>Ogólne wymagania egzaminacyjne na maturze z historii w 2022 roku </vt:lpstr>
      <vt:lpstr>Rodzaje zadań na egzaminie maturalnym</vt:lpstr>
      <vt:lpstr>Bloki tematyczne</vt:lpstr>
      <vt:lpstr>Bloki tematyczne</vt:lpstr>
      <vt:lpstr>Bloki tematyczne</vt:lpstr>
      <vt:lpstr>Bloki tematyczne</vt:lpstr>
      <vt:lpstr>Bloki tematyczne</vt:lpstr>
      <vt:lpstr>Bloki tematyczne</vt:lpstr>
      <vt:lpstr>Orientacyjny podział godzin kursu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kursu maturalnego z HISTORII</dc:title>
  <dc:creator>Patrycja Jędrzejewska</dc:creator>
  <cp:lastModifiedBy>Patrycja Jędrzejewska</cp:lastModifiedBy>
  <cp:revision>19</cp:revision>
  <dcterms:created xsi:type="dcterms:W3CDTF">2022-02-07T18:50:21Z</dcterms:created>
  <dcterms:modified xsi:type="dcterms:W3CDTF">2022-02-07T23:15:24Z</dcterms:modified>
</cp:coreProperties>
</file>